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63" r:id="rId4"/>
    <p:sldId id="268" r:id="rId5"/>
    <p:sldId id="269" r:id="rId6"/>
    <p:sldId id="391" r:id="rId7"/>
    <p:sldId id="394" r:id="rId8"/>
    <p:sldId id="273" r:id="rId9"/>
    <p:sldId id="381" r:id="rId10"/>
    <p:sldId id="271" r:id="rId11"/>
    <p:sldId id="393" r:id="rId12"/>
    <p:sldId id="392" r:id="rId13"/>
    <p:sldId id="406" r:id="rId14"/>
    <p:sldId id="407" r:id="rId15"/>
    <p:sldId id="398" r:id="rId16"/>
    <p:sldId id="400" r:id="rId17"/>
    <p:sldId id="399" r:id="rId18"/>
    <p:sldId id="403" r:id="rId19"/>
    <p:sldId id="378" r:id="rId20"/>
    <p:sldId id="385" r:id="rId21"/>
    <p:sldId id="383" r:id="rId22"/>
    <p:sldId id="384" r:id="rId23"/>
    <p:sldId id="397" r:id="rId24"/>
    <p:sldId id="333" r:id="rId25"/>
  </p:sldIdLst>
  <p:sldSz cx="9144000" cy="6858000" type="screen4x3"/>
  <p:notesSz cx="7019925" cy="93059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DDDD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88"/>
    </p:cViewPr>
  </p:sorterViewPr>
  <p:notesViewPr>
    <p:cSldViewPr>
      <p:cViewPr varScale="1">
        <p:scale>
          <a:sx n="56" d="100"/>
          <a:sy n="56" d="100"/>
        </p:scale>
        <p:origin x="-1236" y="-102"/>
      </p:cViewPr>
      <p:guideLst>
        <p:guide orient="horz" pos="2930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7623C47-4397-4DE3-B339-72384029F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66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A39718C-5863-48BA-AEEB-DDE3B6E12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7BCEB-1CFC-45F3-924B-9B5797F5BA4F}" type="slidenum">
              <a:rPr lang="en-US" smtClean="0">
                <a:latin typeface="Tahoma" charset="0"/>
              </a:rPr>
              <a:pPr/>
              <a:t>1</a:t>
            </a:fld>
            <a:endParaRPr lang="en-US" smtClean="0">
              <a:latin typeface="Tahoma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make Intro</a:t>
            </a:r>
          </a:p>
          <a:p>
            <a:endParaRPr lang="en-US" smtClean="0"/>
          </a:p>
          <a:p>
            <a:r>
              <a:rPr lang="en-US" smtClean="0"/>
              <a:t>Manual promoting our website</a:t>
            </a:r>
          </a:p>
          <a:p>
            <a:r>
              <a:rPr lang="en-US" smtClean="0"/>
              <a:t>Introduce attendees/sign in in the back</a:t>
            </a:r>
          </a:p>
          <a:p>
            <a:r>
              <a:rPr lang="en-US" smtClean="0"/>
              <a:t>Evaluations</a:t>
            </a:r>
          </a:p>
          <a:p>
            <a:r>
              <a:rPr lang="en-US" smtClean="0"/>
              <a:t>Thank you again for being here this morning.  Feel free to ask questions</a:t>
            </a:r>
          </a:p>
          <a:p>
            <a:r>
              <a:rPr lang="en-US" smtClean="0"/>
              <a:t>Is everyone comfortable-hot or cold 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5CA0E-E009-431C-A362-84D69CADCCDD}" type="slidenum">
              <a:rPr lang="en-US" smtClean="0">
                <a:latin typeface="Tahoma" charset="0"/>
              </a:rPr>
              <a:pPr/>
              <a:t>3</a:t>
            </a:fld>
            <a:endParaRPr lang="en-US" smtClean="0">
              <a:latin typeface="Tahoma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88A2E-408B-4655-B82F-E79ADAF31853}" type="slidenum">
              <a:rPr lang="en-US" smtClean="0">
                <a:latin typeface="Tahoma" charset="0"/>
              </a:rPr>
              <a:pPr/>
              <a:t>4</a:t>
            </a:fld>
            <a:endParaRPr lang="en-US" smtClean="0">
              <a:latin typeface="Tahoma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C6DB1-E563-4EC4-B2D9-CB5ED92B2464}" type="slidenum">
              <a:rPr lang="en-US" smtClean="0">
                <a:latin typeface="Tahoma" charset="0"/>
              </a:rPr>
              <a:pPr/>
              <a:t>5</a:t>
            </a:fld>
            <a:endParaRPr lang="en-US" smtClean="0">
              <a:latin typeface="Tahoma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3C80D-386F-4C02-8403-84235C618264}" type="slidenum">
              <a:rPr lang="en-US" smtClean="0">
                <a:latin typeface="Tahoma" charset="0"/>
              </a:rPr>
              <a:pPr/>
              <a:t>8</a:t>
            </a:fld>
            <a:endParaRPr lang="en-US" smtClean="0">
              <a:latin typeface="Tahoma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82262-6BC6-411D-A306-BD619B59F076}" type="slidenum">
              <a:rPr lang="en-US" smtClean="0">
                <a:latin typeface="Tahoma" charset="0"/>
              </a:rPr>
              <a:pPr/>
              <a:t>10</a:t>
            </a:fld>
            <a:endParaRPr lang="en-US" smtClean="0">
              <a:latin typeface="Tahoma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8CB7-DD5D-468D-834B-22E87DE18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5801-259B-4C0D-BB48-C1D248AFD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BBF5-2A59-49A5-87DE-BC85832AC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A12D-A432-46EA-BB1B-B670EF06C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5C27-516F-4EEB-9753-D4A499DBA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3848-05DB-42B9-AA58-982FA7464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B716-76C0-4D9E-8033-123DD49A0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CD6F-DABB-4532-B3D3-E3E9A8735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EC81-3C98-4700-A507-C3E93FA236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4EA1-3C8B-41A1-B1F9-1EFFD9801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348E-D829-4A69-B670-5BAA0964A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990C-386D-468E-8E1D-530BA799B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B96AE8-7965-4FB6-BEB2-D7F1BED12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anopy.tamus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system.tamus.edu/objcod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>
            <a:lum bright="4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209800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Texas A&amp;M International University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600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>
                <a:solidFill>
                  <a:schemeClr val="tx1"/>
                </a:solidFill>
              </a:rPr>
              <a:t>Budgets 101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Presented By: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Office of Budget, Payroll, and Fiscal Analysis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Arial" charset="0"/>
              </a:rPr>
              <a:t>FAMIS/Canopy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528144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200" dirty="0">
              <a:latin typeface="+mn-lt"/>
            </a:endParaRPr>
          </a:p>
          <a:p>
            <a:pPr marL="342900" lvl="2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dirty="0">
                <a:latin typeface="+mn-lt"/>
              </a:rPr>
              <a:t>Current information on all accounts is available through FAMIS and </a:t>
            </a:r>
            <a:r>
              <a:rPr lang="en-US" sz="2400" dirty="0" smtClean="0">
                <a:latin typeface="+mn-lt"/>
              </a:rPr>
              <a:t>Canopy:</a:t>
            </a:r>
            <a:endParaRPr lang="en-US" sz="2400" dirty="0">
              <a:latin typeface="+mn-lt"/>
            </a:endParaRP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500" dirty="0">
              <a:latin typeface="+mn-lt"/>
            </a:endParaRP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dirty="0">
                <a:latin typeface="+mn-lt"/>
              </a:rPr>
              <a:t>						</a:t>
            </a:r>
            <a:r>
              <a:rPr lang="en-US" sz="2400" u="sng" dirty="0">
                <a:latin typeface="+mn-lt"/>
              </a:rPr>
              <a:t>FAMIS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>
                <a:latin typeface="+mn-lt"/>
              </a:rPr>
              <a:t>Canopy</a:t>
            </a: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400" u="sng" dirty="0">
              <a:latin typeface="+mn-lt"/>
            </a:endParaRPr>
          </a:p>
          <a:p>
            <a:pPr marL="800100" lvl="3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200" dirty="0">
                <a:latin typeface="+mn-lt"/>
              </a:rPr>
              <a:t>Account Budgets			Sc. 34		</a:t>
            </a:r>
            <a:r>
              <a:rPr lang="en-US" sz="2200" dirty="0" smtClean="0">
                <a:latin typeface="+mn-lt"/>
              </a:rPr>
              <a:t>‘Summary’ Tab</a:t>
            </a:r>
            <a:r>
              <a:rPr lang="en-US" sz="2200" dirty="0">
                <a:latin typeface="+mn-lt"/>
              </a:rPr>
              <a:t>**</a:t>
            </a: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400" dirty="0">
              <a:latin typeface="+mn-lt"/>
            </a:endParaRPr>
          </a:p>
          <a:p>
            <a:pPr marL="800100" lvl="3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200" dirty="0">
                <a:latin typeface="+mn-lt"/>
              </a:rPr>
              <a:t>Account Balances		Sc. 19</a:t>
            </a:r>
            <a:r>
              <a:rPr lang="en-US" sz="2200" dirty="0"/>
              <a:t>		</a:t>
            </a:r>
            <a:r>
              <a:rPr lang="en-US" sz="2200" dirty="0" smtClean="0">
                <a:latin typeface="+mn-lt"/>
              </a:rPr>
              <a:t>‘Summary’ </a:t>
            </a:r>
            <a:r>
              <a:rPr lang="en-US" sz="2200" dirty="0">
                <a:latin typeface="+mn-lt"/>
              </a:rPr>
              <a:t>Tab</a:t>
            </a: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400" dirty="0">
              <a:latin typeface="+mn-lt"/>
            </a:endParaRPr>
          </a:p>
          <a:p>
            <a:pPr marL="800100" lvl="3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200" dirty="0">
                <a:latin typeface="+mn-lt"/>
              </a:rPr>
              <a:t>Transactions			Sc. 46		</a:t>
            </a:r>
            <a:r>
              <a:rPr lang="en-US" sz="2200" dirty="0" smtClean="0">
                <a:latin typeface="+mn-lt"/>
              </a:rPr>
              <a:t>‘Transactions’ </a:t>
            </a:r>
            <a:r>
              <a:rPr lang="en-US" sz="2200" dirty="0">
                <a:latin typeface="+mn-lt"/>
              </a:rPr>
              <a:t>Tab</a:t>
            </a: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400" dirty="0">
              <a:latin typeface="+mn-lt"/>
            </a:endParaRPr>
          </a:p>
          <a:p>
            <a:pPr marL="800100" lvl="3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200" dirty="0">
                <a:latin typeface="+mn-lt"/>
              </a:rPr>
              <a:t>Encumbrances			Sc. 21		</a:t>
            </a:r>
            <a:r>
              <a:rPr lang="en-US" sz="2200" dirty="0" smtClean="0">
                <a:latin typeface="+mn-lt"/>
              </a:rPr>
              <a:t>‘Open </a:t>
            </a:r>
            <a:r>
              <a:rPr lang="en-US" sz="2200" dirty="0" err="1" smtClean="0">
                <a:latin typeface="+mn-lt"/>
              </a:rPr>
              <a:t>Comm</a:t>
            </a:r>
            <a:r>
              <a:rPr lang="en-US" sz="2200" dirty="0" smtClean="0">
                <a:latin typeface="+mn-lt"/>
              </a:rPr>
              <a:t>’ </a:t>
            </a:r>
            <a:r>
              <a:rPr lang="en-US" sz="2200" dirty="0">
                <a:latin typeface="+mn-lt"/>
              </a:rPr>
              <a:t>Tab</a:t>
            </a: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en-US" sz="2200" dirty="0">
              <a:latin typeface="+mn-lt"/>
            </a:endParaRP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**</a:t>
            </a:r>
            <a:r>
              <a:rPr lang="en-US" sz="1400" dirty="0">
                <a:latin typeface="+mn-lt"/>
              </a:rPr>
              <a:t>SL Display:  Summary by Budget </a:t>
            </a:r>
            <a:r>
              <a:rPr lang="en-US" sz="1400" dirty="0" smtClean="0">
                <a:latin typeface="+mn-lt"/>
              </a:rPr>
              <a:t>Pool</a:t>
            </a:r>
          </a:p>
          <a:p>
            <a:pPr marL="342900" lvl="2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867400"/>
            <a:ext cx="3962400" cy="83099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Please note: FAMIS User Id and Password is the same for Canopy Login (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4"/>
              </a:rPr>
              <a:t>http://canopy.tamus.edu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 t="11250" b="5624"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0" y="3505200"/>
            <a:ext cx="4876800" cy="2667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 cstate="print"/>
          <a:srcRect t="9375" r="1500" b="14999"/>
          <a:stretch>
            <a:fillRect/>
          </a:stretch>
        </p:blipFill>
        <p:spPr bwMode="auto">
          <a:xfrm>
            <a:off x="-11113" y="20638"/>
            <a:ext cx="9144001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0" y="3810000"/>
            <a:ext cx="5029200" cy="1600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latin typeface="+mn-lt"/>
              </a:rPr>
              <a:t>Request for Budget Transfers – Account to Account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rgbClr val="DDDDDD"/>
          </a:solidFill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Transfers CANNOT be made between State and Local Accounts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Transfers CANNOT be made between Compulsory Fees Accounts </a:t>
            </a:r>
            <a:r>
              <a:rPr lang="en-US" sz="1800" dirty="0" smtClean="0"/>
              <a:t>(Designated Tuition, Health Fee, Student Service, Athletic Fee, Etc.)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When requesting transfers, account pools must be provided.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Between what pools are you requesting a change?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457200" lvl="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	Transfer From:			Transfer To:</a:t>
            </a:r>
          </a:p>
          <a:p>
            <a:pPr marL="457200" lvl="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	</a:t>
            </a:r>
            <a:r>
              <a:rPr lang="en-US" sz="2000" u="sng" dirty="0" smtClean="0"/>
              <a:t>Account</a:t>
            </a:r>
            <a:r>
              <a:rPr lang="en-US" sz="2000" dirty="0" smtClean="0"/>
              <a:t>     </a:t>
            </a:r>
            <a:r>
              <a:rPr lang="en-US" sz="2000" u="sng" dirty="0" smtClean="0"/>
              <a:t>Pool</a:t>
            </a:r>
            <a:r>
              <a:rPr lang="en-US" sz="2000" dirty="0" smtClean="0"/>
              <a:t>     </a:t>
            </a:r>
            <a:r>
              <a:rPr lang="en-US" sz="2000" u="sng" dirty="0" smtClean="0"/>
              <a:t>Amount</a:t>
            </a:r>
            <a:r>
              <a:rPr lang="en-US" sz="2000" dirty="0" smtClean="0"/>
              <a:t>	   	</a:t>
            </a:r>
            <a:r>
              <a:rPr lang="en-US" sz="2000" u="sng" dirty="0" smtClean="0"/>
              <a:t>Account</a:t>
            </a:r>
            <a:r>
              <a:rPr lang="en-US" sz="2000" dirty="0" smtClean="0"/>
              <a:t>     </a:t>
            </a:r>
            <a:r>
              <a:rPr lang="en-US" sz="2000" u="sng" dirty="0" smtClean="0"/>
              <a:t>Pool</a:t>
            </a:r>
            <a:r>
              <a:rPr lang="en-US" sz="2000" dirty="0" smtClean="0"/>
              <a:t>     </a:t>
            </a:r>
            <a:r>
              <a:rPr lang="en-US" sz="2000" u="sng" dirty="0" smtClean="0"/>
              <a:t>Amount</a:t>
            </a:r>
          </a:p>
          <a:p>
            <a:pPr marL="457200" lvl="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	123456      3000     $1,000	                123456      4000     $1,000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smtClean="0">
                <a:latin typeface="Arial" charset="0"/>
              </a:rPr>
              <a:t>Office of Budget, Payroll, and Fiscal Analysis (BPFA)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DDDDDD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Fred Juarez III, Director of BPFA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Budget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Christy Martinez, Senior Budget Analyst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Payroll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Nora Lerma, Payroll Analyst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Denisse Garza, Payroll Analyst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latin typeface="+mn-lt"/>
              </a:rPr>
              <a:t>Request for Budget Transfers – Within an Account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DDDDDD"/>
          </a:solidFill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For transfers between: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Salaries/Wages 			Travel/M&amp;O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400" dirty="0" smtClean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Approval is needed by VP for Finance and Administration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800100" lvl="3" indent="-342900" fontAlgn="auto">
              <a:spcAft>
                <a:spcPts val="0"/>
              </a:spcAft>
              <a:buSzPct val="90000"/>
              <a:buFont typeface="Arial" pitchFamily="34" charset="0"/>
              <a:buChar char="–"/>
              <a:defRPr/>
            </a:pPr>
            <a:r>
              <a:rPr lang="en-US" sz="2400" dirty="0" smtClean="0"/>
              <a:t>For transfers between: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Salaries 				Wages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Travel					M&amp;O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M&amp;O					Travel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400" dirty="0" smtClean="0"/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Approval is only needed by Department Head</a:t>
            </a:r>
          </a:p>
        </p:txBody>
      </p:sp>
      <p:cxnSp>
        <p:nvCxnSpPr>
          <p:cNvPr id="22533" name="Straight Arrow Connector 4"/>
          <p:cNvCxnSpPr>
            <a:cxnSpLocks noChangeShapeType="1"/>
          </p:cNvCxnSpPr>
          <p:nvPr/>
        </p:nvCxnSpPr>
        <p:spPr bwMode="auto">
          <a:xfrm>
            <a:off x="4114800" y="25146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4" name="Straight Arrow Connector 5"/>
          <p:cNvCxnSpPr>
            <a:cxnSpLocks noChangeShapeType="1"/>
          </p:cNvCxnSpPr>
          <p:nvPr/>
        </p:nvCxnSpPr>
        <p:spPr bwMode="auto">
          <a:xfrm>
            <a:off x="4114800" y="44958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5" name="Straight Arrow Connector 6"/>
          <p:cNvCxnSpPr>
            <a:cxnSpLocks noChangeShapeType="1"/>
          </p:cNvCxnSpPr>
          <p:nvPr/>
        </p:nvCxnSpPr>
        <p:spPr bwMode="auto">
          <a:xfrm>
            <a:off x="4114800" y="48768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6" name="Straight Arrow Connector 7"/>
          <p:cNvCxnSpPr>
            <a:cxnSpLocks noChangeShapeType="1"/>
          </p:cNvCxnSpPr>
          <p:nvPr/>
        </p:nvCxnSpPr>
        <p:spPr bwMode="auto">
          <a:xfrm>
            <a:off x="4114800" y="52578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latin typeface="+mn-lt"/>
              </a:rPr>
              <a:t>Commonly Used Object Codes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DDDDDD"/>
          </a:solidFill>
        </p:spPr>
        <p:txBody>
          <a:bodyPr/>
          <a:lstStyle/>
          <a:p>
            <a:r>
              <a:rPr lang="en-US" sz="2400" dirty="0" smtClean="0"/>
              <a:t>Travel</a:t>
            </a:r>
          </a:p>
          <a:p>
            <a:pPr lvl="1"/>
            <a:r>
              <a:rPr lang="en-US" sz="2200" dirty="0" smtClean="0"/>
              <a:t>In-state/Out-of-State</a:t>
            </a:r>
          </a:p>
          <a:p>
            <a:pPr lvl="2"/>
            <a:r>
              <a:rPr lang="en-US" sz="2000" dirty="0" smtClean="0"/>
              <a:t>5840 – Auto Rental</a:t>
            </a:r>
          </a:p>
          <a:p>
            <a:pPr lvl="2"/>
            <a:r>
              <a:rPr lang="en-US" sz="2000" dirty="0" smtClean="0"/>
              <a:t>3016/3116 – Mileage</a:t>
            </a:r>
          </a:p>
          <a:p>
            <a:pPr lvl="2"/>
            <a:r>
              <a:rPr lang="en-US" sz="2000" dirty="0" smtClean="0"/>
              <a:t>3025/3125 – Incidental Exp.</a:t>
            </a:r>
          </a:p>
          <a:p>
            <a:pPr lvl="2"/>
            <a:r>
              <a:rPr lang="en-US" sz="2000" dirty="0" smtClean="0"/>
              <a:t>3030/3130 – Meals/Lodging</a:t>
            </a:r>
          </a:p>
          <a:p>
            <a:pPr lvl="2"/>
            <a:endParaRPr lang="en-US" sz="1400" dirty="0" smtClean="0"/>
          </a:p>
          <a:p>
            <a:endParaRPr lang="en-US" sz="1400" dirty="0" smtClean="0"/>
          </a:p>
          <a:p>
            <a:r>
              <a:rPr lang="en-US" sz="2400" dirty="0" smtClean="0"/>
              <a:t>Revenue Codes</a:t>
            </a:r>
          </a:p>
          <a:p>
            <a:pPr lvl="1"/>
            <a:r>
              <a:rPr lang="en-US" sz="2200" dirty="0" smtClean="0"/>
              <a:t>Because of recent changes, questions on Revenue Object Codes should be referred to: </a:t>
            </a:r>
            <a:r>
              <a:rPr lang="en-US" sz="2000" dirty="0" smtClean="0"/>
              <a:t>Elena Martinez, Comptroller, ext. 2433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29200" y="16002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Supplies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</a:rPr>
              <a:t>4010 – Office Supplies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</a:rPr>
              <a:t>4012 – Educ. Supplies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</a:rPr>
              <a:t>4090 – Comp. Supplies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1400" kern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715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1800" kern="0" dirty="0">
                <a:latin typeface="+mn-lt"/>
              </a:rPr>
              <a:t>For more information about object codes and their descriptions, visit –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1800" kern="0" dirty="0">
                <a:latin typeface="+mn-lt"/>
                <a:hlinkClick r:id="rId3"/>
              </a:rPr>
              <a:t>http://apps.system.tamus.edu/objcodes/</a:t>
            </a:r>
            <a:endParaRPr lang="en-US" sz="1800" kern="0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en-US" sz="1800" kern="0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1400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29200" y="32766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n-lt"/>
              </a:rPr>
              <a:t>Equipment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</a:rPr>
              <a:t>8421 – Office Furnishings &amp; Equipment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1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t="9375" r="3751" b="6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209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Questions ???</a:t>
            </a:r>
          </a:p>
        </p:txBody>
      </p:sp>
      <p:pic>
        <p:nvPicPr>
          <p:cNvPr id="25604" name="Picture 4" descr="BS005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05200"/>
            <a:ext cx="45958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209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THANKS!!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26628" name="Picture 4" descr="PE016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0"/>
            <a:ext cx="36972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" charset="0"/>
              </a:rPr>
              <a:t>Agenda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DDDDDD"/>
          </a:solidFill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Types of Fund Groups</a:t>
            </a:r>
          </a:p>
          <a:p>
            <a:pPr>
              <a:lnSpc>
                <a:spcPct val="90000"/>
              </a:lnSpc>
            </a:pPr>
            <a:endParaRPr lang="en-US" sz="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Budget Pools</a:t>
            </a:r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FAMIS/Canopy Screens</a:t>
            </a:r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Budget Transfers</a:t>
            </a:r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Object Codes</a:t>
            </a:r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Q&amp;A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latin typeface="Arial" charset="0"/>
              </a:rPr>
              <a:t>Types of Fund Groups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DDDDDD"/>
          </a:solidFill>
        </p:spPr>
        <p:txBody>
          <a:bodyPr/>
          <a:lstStyle/>
          <a:p>
            <a:pPr lvl="1"/>
            <a:endParaRPr lang="en-US" sz="1400" smtClean="0"/>
          </a:p>
          <a:p>
            <a:pPr lvl="1"/>
            <a:r>
              <a:rPr lang="en-US" sz="2400" smtClean="0"/>
              <a:t>Education and General (E&amp;G)-State		(1XXXXX)</a:t>
            </a:r>
          </a:p>
          <a:p>
            <a:endParaRPr lang="en-US" sz="1400" smtClean="0"/>
          </a:p>
          <a:p>
            <a:pPr lvl="1"/>
            <a:r>
              <a:rPr lang="en-US" sz="2400" smtClean="0"/>
              <a:t>Designated Category (Local)			(2XXXXX)</a:t>
            </a:r>
          </a:p>
          <a:p>
            <a:endParaRPr lang="en-US" sz="1400" smtClean="0"/>
          </a:p>
          <a:p>
            <a:pPr lvl="1"/>
            <a:r>
              <a:rPr lang="en-US" sz="2400" smtClean="0"/>
              <a:t>Auxiliary Category (Local)			(3XXXXX)</a:t>
            </a:r>
          </a:p>
          <a:p>
            <a:endParaRPr lang="en-US" sz="1400" smtClean="0"/>
          </a:p>
          <a:p>
            <a:pPr lvl="1"/>
            <a:r>
              <a:rPr lang="en-US" sz="2400" smtClean="0"/>
              <a:t>Federal Grants 					(4XXXXX)</a:t>
            </a:r>
          </a:p>
          <a:p>
            <a:endParaRPr lang="en-US" sz="1400" smtClean="0"/>
          </a:p>
          <a:p>
            <a:pPr lvl="1"/>
            <a:r>
              <a:rPr lang="en-US" sz="2400" smtClean="0"/>
              <a:t>Restricted- State, Local &amp; Private Grants	(5XXXXX)</a:t>
            </a:r>
          </a:p>
          <a:p>
            <a:pPr lvl="1">
              <a:buFont typeface="Wingdings" pitchFamily="2" charset="2"/>
              <a:buNone/>
            </a:pPr>
            <a:r>
              <a:rPr lang="en-US" sz="2400" smtClean="0"/>
              <a:t>	Gifts, Income, &amp; Fundraisers</a:t>
            </a:r>
          </a:p>
          <a:p>
            <a:endParaRPr lang="en-US" sz="1400" smtClean="0"/>
          </a:p>
          <a:p>
            <a:pPr lvl="1"/>
            <a:r>
              <a:rPr lang="en-US" sz="2400" smtClean="0"/>
              <a:t>Scholarships Accounts 				(6XXXXX)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latin typeface="Arial" charset="0"/>
              </a:rPr>
              <a:t>Education and General (E&amp;G)-State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rgbClr val="DDDDDD"/>
          </a:solidFill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1400" u="sng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Account Range</a:t>
            </a:r>
          </a:p>
          <a:p>
            <a:pPr>
              <a:lnSpc>
                <a:spcPct val="90000"/>
              </a:lnSpc>
            </a:pPr>
            <a:endParaRPr lang="en-US" sz="1400" u="sng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100000-199999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Source of Funds</a:t>
            </a:r>
          </a:p>
          <a:p>
            <a:pPr>
              <a:lnSpc>
                <a:spcPct val="90000"/>
              </a:lnSpc>
            </a:pPr>
            <a:endParaRPr lang="en-US" sz="1400" u="sng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State Appropriations</a:t>
            </a:r>
          </a:p>
          <a:p>
            <a:pPr lvl="1">
              <a:lnSpc>
                <a:spcPct val="90000"/>
              </a:lnSpc>
            </a:pPr>
            <a:endParaRPr lang="en-US" sz="1400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State Tuition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Special Allocations</a:t>
            </a:r>
          </a:p>
          <a:p>
            <a:pPr>
              <a:lnSpc>
                <a:spcPct val="90000"/>
              </a:lnSpc>
            </a:pPr>
            <a:endParaRPr lang="en-US" sz="1400" u="sng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HEAF (141XXX)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GIP (1210XX)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latin typeface="Arial" charset="0"/>
              </a:rPr>
              <a:t>Designated Category (Local)</a:t>
            </a:r>
            <a:endParaRPr lang="en-US" sz="3800" smtClean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DDDDDD"/>
          </a:solidFill>
        </p:spPr>
        <p:txBody>
          <a:bodyPr rtlCol="0">
            <a:normAutofit/>
          </a:bodyPr>
          <a:lstStyle/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400" u="sng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u="sng" dirty="0" smtClean="0"/>
              <a:t>Examples of Budgeted Fee Accounts (2XXXXX):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Designated Tuition (Board Authorized Tuition)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University Service Fee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Student Service Fee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u="sng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u="sng" dirty="0" smtClean="0"/>
              <a:t>Examples of Self-Supporting Accounts: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Continuing Education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Contingency Accounts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Indirect Cost (Research or Non-Research)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latin typeface="Arial" charset="0"/>
              </a:rPr>
              <a:t>Auxiliary Category (Local)</a:t>
            </a:r>
            <a:endParaRPr lang="en-US" sz="3800" smtClean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DDDDDD"/>
          </a:solidFill>
        </p:spPr>
        <p:txBody>
          <a:bodyPr/>
          <a:lstStyle/>
          <a:p>
            <a:pPr lvl="1">
              <a:lnSpc>
                <a:spcPct val="80000"/>
              </a:lnSpc>
            </a:pPr>
            <a:endParaRPr lang="en-US" sz="1400" u="sng" dirty="0" smtClean="0"/>
          </a:p>
          <a:p>
            <a:pPr lvl="1">
              <a:lnSpc>
                <a:spcPct val="80000"/>
              </a:lnSpc>
            </a:pPr>
            <a:r>
              <a:rPr lang="en-US" sz="2400" u="sng" dirty="0" smtClean="0"/>
              <a:t>Examples of Budgeted Fee Accounts (3XXXXX):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2200" dirty="0" smtClean="0"/>
              <a:t>Student Center Fee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2200" dirty="0" smtClean="0"/>
              <a:t>Health Fee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2200" dirty="0" smtClean="0"/>
              <a:t>Rec. Sports Fee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2200" dirty="0" smtClean="0"/>
              <a:t>Athletics Fee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 sz="3800" smtClean="0">
                <a:latin typeface="Arial" charset="0"/>
              </a:rPr>
              <a:t>Restricted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DDDDDD"/>
          </a:solidFill>
        </p:spPr>
        <p:txBody>
          <a:bodyPr/>
          <a:lstStyle/>
          <a:p>
            <a:pPr lvl="1"/>
            <a:endParaRPr lang="en-US" sz="1200" u="sng" smtClean="0"/>
          </a:p>
          <a:p>
            <a:pPr lvl="1"/>
            <a:r>
              <a:rPr lang="en-US" sz="2400" u="sng" smtClean="0"/>
              <a:t>Federal Grants and Contracts</a:t>
            </a:r>
          </a:p>
          <a:p>
            <a:endParaRPr lang="en-US" sz="800" u="sng" smtClean="0"/>
          </a:p>
          <a:p>
            <a:pPr lvl="2"/>
            <a:r>
              <a:rPr lang="en-US" sz="2200" smtClean="0"/>
              <a:t>400000-499999</a:t>
            </a:r>
          </a:p>
          <a:p>
            <a:pPr lvl="1"/>
            <a:endParaRPr lang="en-US" sz="800" smtClean="0"/>
          </a:p>
          <a:p>
            <a:pPr lvl="1"/>
            <a:r>
              <a:rPr lang="en-US" sz="2400" u="sng" smtClean="0"/>
              <a:t>State, Local, and Private Grants and Contracts</a:t>
            </a:r>
            <a:r>
              <a:rPr lang="en-US" sz="2400" smtClean="0"/>
              <a:t> </a:t>
            </a:r>
          </a:p>
          <a:p>
            <a:endParaRPr lang="en-US" sz="800" smtClean="0"/>
          </a:p>
          <a:p>
            <a:pPr lvl="2"/>
            <a:r>
              <a:rPr lang="en-US" sz="2200" smtClean="0"/>
              <a:t>500000-529999</a:t>
            </a:r>
          </a:p>
          <a:p>
            <a:pPr lvl="1"/>
            <a:endParaRPr lang="en-US" sz="800" smtClean="0"/>
          </a:p>
          <a:p>
            <a:pPr lvl="1"/>
            <a:r>
              <a:rPr lang="en-US" sz="2400" u="sng" smtClean="0"/>
              <a:t>Self-Supporting Accounts</a:t>
            </a:r>
          </a:p>
          <a:p>
            <a:endParaRPr lang="en-US" sz="800" smtClean="0"/>
          </a:p>
          <a:p>
            <a:pPr lvl="2"/>
            <a:r>
              <a:rPr lang="en-US" sz="2200" smtClean="0"/>
              <a:t>530000-559999</a:t>
            </a:r>
          </a:p>
          <a:p>
            <a:pPr lvl="1"/>
            <a:endParaRPr lang="en-US" sz="800" smtClean="0"/>
          </a:p>
          <a:p>
            <a:pPr lvl="2"/>
            <a:r>
              <a:rPr lang="en-US" sz="2200" smtClean="0"/>
              <a:t>Gifts, Income, and Fundraising</a:t>
            </a:r>
          </a:p>
          <a:p>
            <a:pPr lvl="1"/>
            <a:endParaRPr lang="en-US" sz="800" smtClean="0"/>
          </a:p>
          <a:p>
            <a:pPr lvl="1"/>
            <a:r>
              <a:rPr lang="en-US" sz="2400" u="sng" smtClean="0"/>
              <a:t>Scholarships</a:t>
            </a:r>
            <a:r>
              <a:rPr lang="en-US" sz="2400" smtClean="0"/>
              <a:t> </a:t>
            </a:r>
          </a:p>
          <a:p>
            <a:endParaRPr lang="en-US" sz="800" smtClean="0"/>
          </a:p>
          <a:p>
            <a:pPr lvl="2"/>
            <a:r>
              <a:rPr lang="en-US" sz="2200" smtClean="0"/>
              <a:t>600000-690000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 sz="3800" smtClean="0">
                <a:latin typeface="Arial" charset="0"/>
              </a:rPr>
              <a:t>Budget Pools</a:t>
            </a:r>
            <a:endParaRPr lang="en-US" sz="38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DDDDDD"/>
          </a:solidFill>
        </p:spPr>
        <p:txBody>
          <a:bodyPr/>
          <a:lstStyle/>
          <a:p>
            <a:pPr lvl="2"/>
            <a:endParaRPr lang="en-US" sz="1400" smtClean="0"/>
          </a:p>
          <a:p>
            <a:pPr lvl="2"/>
            <a:r>
              <a:rPr lang="en-US" smtClean="0"/>
              <a:t>Salaries 				1100</a:t>
            </a:r>
          </a:p>
          <a:p>
            <a:endParaRPr lang="en-US" sz="1400" smtClean="0"/>
          </a:p>
          <a:p>
            <a:pPr lvl="2"/>
            <a:r>
              <a:rPr lang="en-US" smtClean="0"/>
              <a:t>Wages 				1700</a:t>
            </a:r>
          </a:p>
          <a:p>
            <a:endParaRPr lang="en-US" sz="1400" smtClean="0"/>
          </a:p>
          <a:p>
            <a:pPr lvl="2"/>
            <a:r>
              <a:rPr lang="en-US" smtClean="0"/>
              <a:t>Benefits 				1900</a:t>
            </a:r>
          </a:p>
          <a:p>
            <a:endParaRPr lang="en-US" sz="1400" smtClean="0"/>
          </a:p>
          <a:p>
            <a:pPr lvl="2"/>
            <a:r>
              <a:rPr lang="en-US" smtClean="0"/>
              <a:t>Travel 				3000</a:t>
            </a:r>
          </a:p>
          <a:p>
            <a:endParaRPr lang="en-US" sz="1400" smtClean="0"/>
          </a:p>
          <a:p>
            <a:pPr lvl="2"/>
            <a:r>
              <a:rPr lang="en-US" smtClean="0"/>
              <a:t>Maintenance &amp; 			4000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	   Operations (M&amp;O) 	</a:t>
            </a:r>
          </a:p>
          <a:p>
            <a:endParaRPr lang="en-US" sz="1400" smtClean="0"/>
          </a:p>
          <a:p>
            <a:pPr lvl="2"/>
            <a:r>
              <a:rPr lang="en-US" smtClean="0"/>
              <a:t>Capital/Equipment			8000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8354</TotalTime>
  <Words>409</Words>
  <Application>Microsoft Office PowerPoint</Application>
  <PresentationFormat>On-screen Show (4:3)</PresentationFormat>
  <Paragraphs>194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Texas A&amp;M International University</vt:lpstr>
      <vt:lpstr>Office of Budget, Payroll, and Fiscal Analysis (BPFA)</vt:lpstr>
      <vt:lpstr>Agenda</vt:lpstr>
      <vt:lpstr>Types of Fund Groups</vt:lpstr>
      <vt:lpstr>Education and General (E&amp;G)-State</vt:lpstr>
      <vt:lpstr>Designated Category (Local)</vt:lpstr>
      <vt:lpstr>Auxiliary Category (Local)</vt:lpstr>
      <vt:lpstr>Restricted</vt:lpstr>
      <vt:lpstr>Budget Pools</vt:lpstr>
      <vt:lpstr>FAMIS/Canopy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 for Budget Transfers – Account to Account</vt:lpstr>
      <vt:lpstr>Request for Budget Transfers – Within an Account</vt:lpstr>
      <vt:lpstr>Commonly Used Object Codes</vt:lpstr>
      <vt:lpstr>PowerPoint Presentation</vt:lpstr>
      <vt:lpstr>Questions ???</vt:lpstr>
      <vt:lpstr>THANKS!! </vt:lpstr>
    </vt:vector>
  </TitlesOfParts>
  <Company>TAMUK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Budgets – Salaries &amp; Wages</dc:title>
  <dc:creator>Vickie</dc:creator>
  <cp:lastModifiedBy>Martinez, Christy L</cp:lastModifiedBy>
  <cp:revision>251</cp:revision>
  <cp:lastPrinted>2012-05-17T20:04:08Z</cp:lastPrinted>
  <dcterms:created xsi:type="dcterms:W3CDTF">2003-05-07T17:43:36Z</dcterms:created>
  <dcterms:modified xsi:type="dcterms:W3CDTF">2014-05-28T22:01:15Z</dcterms:modified>
</cp:coreProperties>
</file>